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Gelasio" panose="020B0604020202020204" charset="0"/>
      <p:regular r:id="rId11"/>
    </p:embeddedFont>
    <p:embeddedFont>
      <p:font typeface="Lato" panose="020F0502020204030203" pitchFamily="34" charset="0"/>
      <p:regular r:id="rId12"/>
      <p:bold r:id="rId13"/>
    </p:embeddedFont>
    <p:embeddedFont>
      <p:font typeface="Lato Bold" panose="020F0502020204030203" pitchFamily="34" charset="0"/>
      <p:bold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5258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83607" y="2516029"/>
            <a:ext cx="4919186" cy="3197542"/>
          </a:xfrm>
          <a:prstGeom prst="rect">
            <a:avLst/>
          </a:prstGeom>
        </p:spPr>
      </p:pic>
      <p:sp>
        <p:nvSpPr>
          <p:cNvPr id="4" name="Text 0"/>
          <p:cNvSpPr/>
          <p:nvPr/>
        </p:nvSpPr>
        <p:spPr>
          <a:xfrm>
            <a:off x="6280190" y="1425535"/>
            <a:ext cx="7556421" cy="2934653"/>
          </a:xfrm>
          <a:prstGeom prst="rect">
            <a:avLst/>
          </a:prstGeom>
          <a:noFill/>
          <a:ln/>
        </p:spPr>
        <p:txBody>
          <a:bodyPr wrap="square" lIns="0" tIns="0" rIns="0" bIns="0" rtlCol="0" anchor="t"/>
          <a:lstStyle/>
          <a:p>
            <a:pPr marL="0" indent="0">
              <a:lnSpc>
                <a:spcPts val="7700"/>
              </a:lnSpc>
              <a:buNone/>
            </a:pPr>
            <a:r>
              <a:rPr lang="en-US" sz="6150" dirty="0">
                <a:solidFill>
                  <a:srgbClr val="312F2B"/>
                </a:solidFill>
                <a:latin typeface="Gelasio" pitchFamily="34" charset="0"/>
                <a:ea typeface="Gelasio" pitchFamily="34" charset="-122"/>
                <a:cs typeface="Gelasio" pitchFamily="34" charset="-120"/>
              </a:rPr>
              <a:t>Introduction to Augmented and Virtual Reality</a:t>
            </a:r>
            <a:endParaRPr lang="en-US" sz="6150" dirty="0"/>
          </a:p>
        </p:txBody>
      </p:sp>
      <p:sp>
        <p:nvSpPr>
          <p:cNvPr id="5" name="Text 1"/>
          <p:cNvSpPr/>
          <p:nvPr/>
        </p:nvSpPr>
        <p:spPr>
          <a:xfrm>
            <a:off x="6280190" y="4700349"/>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Augmented Reality (AR) and Virtual Reality (VR) are transformative technologies that are revolutionizing the way we interact with digital information. AR blends the digital and physical worlds, while VR immerses users in fully simulated 3D environments.</a:t>
            </a:r>
            <a:endParaRPr lang="en-US" sz="1750" dirty="0"/>
          </a:p>
        </p:txBody>
      </p:sp>
      <p:sp>
        <p:nvSpPr>
          <p:cNvPr id="6" name="Shape 2"/>
          <p:cNvSpPr/>
          <p:nvPr/>
        </p:nvSpPr>
        <p:spPr>
          <a:xfrm>
            <a:off x="7250346" y="6532552"/>
            <a:ext cx="362903" cy="362903"/>
          </a:xfrm>
          <a:prstGeom prst="roundRect">
            <a:avLst>
              <a:gd name="adj" fmla="val 25194296"/>
            </a:avLst>
          </a:prstGeom>
          <a:noFill/>
          <a:ln w="7620">
            <a:solidFill>
              <a:srgbClr val="FFFFFF"/>
            </a:solidFill>
            <a:prstDash val="solid"/>
          </a:ln>
        </p:spPr>
      </p:sp>
      <p:sp>
        <p:nvSpPr>
          <p:cNvPr id="8" name="Text 3"/>
          <p:cNvSpPr/>
          <p:nvPr/>
        </p:nvSpPr>
        <p:spPr>
          <a:xfrm>
            <a:off x="6280190" y="6407110"/>
            <a:ext cx="2510076" cy="396835"/>
          </a:xfrm>
          <a:prstGeom prst="rect">
            <a:avLst/>
          </a:prstGeom>
          <a:noFill/>
          <a:ln/>
        </p:spPr>
        <p:txBody>
          <a:bodyPr wrap="none" lIns="0" tIns="0" rIns="0" bIns="0" rtlCol="0" anchor="t"/>
          <a:lstStyle/>
          <a:p>
            <a:pPr marL="0" indent="0" algn="l">
              <a:lnSpc>
                <a:spcPts val="3100"/>
              </a:lnSpc>
              <a:buNone/>
            </a:pPr>
            <a:r>
              <a:rPr lang="en-US" sz="2200" b="1" dirty="0">
                <a:solidFill>
                  <a:srgbClr val="272525"/>
                </a:solidFill>
                <a:latin typeface="Lato Bold" pitchFamily="34" charset="0"/>
                <a:ea typeface="Lato Bold" pitchFamily="34" charset="-122"/>
                <a:cs typeface="Lato Bold" pitchFamily="34" charset="-120"/>
              </a:rPr>
              <a:t>-By- </a:t>
            </a:r>
            <a:r>
              <a:rPr lang="en-US" sz="2200" b="1" dirty="0" err="1">
                <a:solidFill>
                  <a:srgbClr val="272525"/>
                </a:solidFill>
                <a:latin typeface="Lato Bold" pitchFamily="34" charset="0"/>
                <a:ea typeface="Lato Bold" pitchFamily="34" charset="-122"/>
                <a:cs typeface="Lato Bold" pitchFamily="34" charset="-120"/>
              </a:rPr>
              <a:t>Bindusree</a:t>
            </a:r>
            <a:r>
              <a:rPr lang="en-US" sz="2200" b="1" dirty="0">
                <a:solidFill>
                  <a:srgbClr val="272525"/>
                </a:solidFill>
                <a:latin typeface="Lato Bold" pitchFamily="34" charset="0"/>
                <a:ea typeface="Lato Bold" pitchFamily="34" charset="-122"/>
                <a:cs typeface="Lato Bold" pitchFamily="34" charset="-120"/>
              </a:rPr>
              <a:t> </a:t>
            </a:r>
            <a:r>
              <a:rPr lang="en-US" sz="2200" b="1" dirty="0" err="1">
                <a:solidFill>
                  <a:srgbClr val="272525"/>
                </a:solidFill>
                <a:latin typeface="Lato Bold" pitchFamily="34" charset="0"/>
                <a:ea typeface="Lato Bold" pitchFamily="34" charset="-122"/>
                <a:cs typeface="Lato Bold" pitchFamily="34" charset="-120"/>
              </a:rPr>
              <a:t>Bandi</a:t>
            </a:r>
            <a:r>
              <a:rPr lang="en-US" sz="2200" b="1" dirty="0">
                <a:solidFill>
                  <a:srgbClr val="272525"/>
                </a:solidFill>
                <a:latin typeface="Lato Bold" pitchFamily="34" charset="0"/>
                <a:ea typeface="Lato Bold" pitchFamily="34" charset="-122"/>
                <a:cs typeface="Lato Bold" pitchFamily="34" charset="-120"/>
              </a:rPr>
              <a:t> [22071A6770]</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57294" y="1840230"/>
            <a:ext cx="4971693" cy="4549140"/>
          </a:xfrm>
          <a:prstGeom prst="rect">
            <a:avLst/>
          </a:prstGeom>
        </p:spPr>
      </p:pic>
      <p:sp>
        <p:nvSpPr>
          <p:cNvPr id="4" name="Text 0"/>
          <p:cNvSpPr/>
          <p:nvPr/>
        </p:nvSpPr>
        <p:spPr>
          <a:xfrm>
            <a:off x="6206847" y="674013"/>
            <a:ext cx="7703106" cy="1286351"/>
          </a:xfrm>
          <a:prstGeom prst="rect">
            <a:avLst/>
          </a:prstGeom>
          <a:noFill/>
          <a:ln/>
        </p:spPr>
        <p:txBody>
          <a:bodyPr wrap="square" lIns="0" tIns="0" rIns="0" bIns="0" rtlCol="0" anchor="t"/>
          <a:lstStyle/>
          <a:p>
            <a:pPr marL="0" indent="0">
              <a:lnSpc>
                <a:spcPts val="5050"/>
              </a:lnSpc>
              <a:buNone/>
            </a:pPr>
            <a:r>
              <a:rPr lang="en-US" sz="4050" dirty="0">
                <a:solidFill>
                  <a:srgbClr val="312F2B"/>
                </a:solidFill>
                <a:latin typeface="Gelasio" pitchFamily="34" charset="0"/>
                <a:ea typeface="Gelasio" pitchFamily="34" charset="-122"/>
                <a:cs typeface="Gelasio" pitchFamily="34" charset="-120"/>
              </a:rPr>
              <a:t>History and Evolution of AR and VR</a:t>
            </a:r>
            <a:endParaRPr lang="en-US" sz="4050" dirty="0"/>
          </a:p>
        </p:txBody>
      </p:sp>
      <p:sp>
        <p:nvSpPr>
          <p:cNvPr id="5" name="Shape 1"/>
          <p:cNvSpPr/>
          <p:nvPr/>
        </p:nvSpPr>
        <p:spPr>
          <a:xfrm>
            <a:off x="6504146" y="2269093"/>
            <a:ext cx="22860" cy="5286375"/>
          </a:xfrm>
          <a:prstGeom prst="roundRect">
            <a:avLst>
              <a:gd name="adj" fmla="val 378194"/>
            </a:avLst>
          </a:prstGeom>
          <a:solidFill>
            <a:srgbClr val="CECEC9"/>
          </a:solidFill>
          <a:ln/>
        </p:spPr>
      </p:sp>
      <p:sp>
        <p:nvSpPr>
          <p:cNvPr id="6" name="Shape 2"/>
          <p:cNvSpPr/>
          <p:nvPr/>
        </p:nvSpPr>
        <p:spPr>
          <a:xfrm>
            <a:off x="6724233" y="2720578"/>
            <a:ext cx="720447" cy="22860"/>
          </a:xfrm>
          <a:prstGeom prst="roundRect">
            <a:avLst>
              <a:gd name="adj" fmla="val 378194"/>
            </a:avLst>
          </a:prstGeom>
          <a:solidFill>
            <a:srgbClr val="CECEC9"/>
          </a:solidFill>
          <a:ln/>
        </p:spPr>
      </p:sp>
      <p:sp>
        <p:nvSpPr>
          <p:cNvPr id="7" name="Shape 3"/>
          <p:cNvSpPr/>
          <p:nvPr/>
        </p:nvSpPr>
        <p:spPr>
          <a:xfrm>
            <a:off x="6284059" y="2500551"/>
            <a:ext cx="463034" cy="463034"/>
          </a:xfrm>
          <a:prstGeom prst="roundRect">
            <a:avLst>
              <a:gd name="adj" fmla="val 18671"/>
            </a:avLst>
          </a:prstGeom>
          <a:solidFill>
            <a:srgbClr val="E8E8E3"/>
          </a:solidFill>
          <a:ln w="7620">
            <a:solidFill>
              <a:srgbClr val="CECEC9"/>
            </a:solidFill>
            <a:prstDash val="solid"/>
          </a:ln>
        </p:spPr>
      </p:sp>
      <p:sp>
        <p:nvSpPr>
          <p:cNvPr id="8" name="Text 4"/>
          <p:cNvSpPr/>
          <p:nvPr/>
        </p:nvSpPr>
        <p:spPr>
          <a:xfrm>
            <a:off x="6449199" y="2577703"/>
            <a:ext cx="132755" cy="308729"/>
          </a:xfrm>
          <a:prstGeom prst="rect">
            <a:avLst/>
          </a:prstGeom>
          <a:noFill/>
          <a:ln/>
        </p:spPr>
        <p:txBody>
          <a:bodyPr wrap="none" lIns="0" tIns="0" rIns="0" bIns="0" rtlCol="0" anchor="t"/>
          <a:lstStyle/>
          <a:p>
            <a:pPr marL="0" indent="0" algn="ctr">
              <a:lnSpc>
                <a:spcPts val="2400"/>
              </a:lnSpc>
              <a:buNone/>
            </a:pPr>
            <a:r>
              <a:rPr lang="en-US" sz="2400" dirty="0">
                <a:solidFill>
                  <a:srgbClr val="272525"/>
                </a:solidFill>
                <a:latin typeface="Gelasio" pitchFamily="34" charset="0"/>
                <a:ea typeface="Gelasio" pitchFamily="34" charset="-122"/>
                <a:cs typeface="Gelasio" pitchFamily="34" charset="-120"/>
              </a:rPr>
              <a:t>1</a:t>
            </a:r>
            <a:endParaRPr lang="en-US" sz="2400" dirty="0"/>
          </a:p>
        </p:txBody>
      </p:sp>
      <p:sp>
        <p:nvSpPr>
          <p:cNvPr id="9" name="Text 5"/>
          <p:cNvSpPr/>
          <p:nvPr/>
        </p:nvSpPr>
        <p:spPr>
          <a:xfrm>
            <a:off x="7647623" y="2474833"/>
            <a:ext cx="2573060" cy="321588"/>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1960s</a:t>
            </a:r>
            <a:endParaRPr lang="en-US" sz="2000" dirty="0"/>
          </a:p>
        </p:txBody>
      </p:sp>
      <p:sp>
        <p:nvSpPr>
          <p:cNvPr id="10" name="Text 6"/>
          <p:cNvSpPr/>
          <p:nvPr/>
        </p:nvSpPr>
        <p:spPr>
          <a:xfrm>
            <a:off x="7647623" y="2919889"/>
            <a:ext cx="6262330" cy="658654"/>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The origins of AR and VR can be traced back to the 1960s, with early experiments and prototypes developed by pioneering researchers.</a:t>
            </a:r>
            <a:endParaRPr lang="en-US" sz="1600" dirty="0"/>
          </a:p>
        </p:txBody>
      </p:sp>
      <p:sp>
        <p:nvSpPr>
          <p:cNvPr id="11" name="Shape 7"/>
          <p:cNvSpPr/>
          <p:nvPr/>
        </p:nvSpPr>
        <p:spPr>
          <a:xfrm>
            <a:off x="6724233" y="4441508"/>
            <a:ext cx="720447" cy="22860"/>
          </a:xfrm>
          <a:prstGeom prst="roundRect">
            <a:avLst>
              <a:gd name="adj" fmla="val 378194"/>
            </a:avLst>
          </a:prstGeom>
          <a:solidFill>
            <a:srgbClr val="CECEC9"/>
          </a:solidFill>
          <a:ln/>
        </p:spPr>
      </p:sp>
      <p:sp>
        <p:nvSpPr>
          <p:cNvPr id="12" name="Shape 8"/>
          <p:cNvSpPr/>
          <p:nvPr/>
        </p:nvSpPr>
        <p:spPr>
          <a:xfrm>
            <a:off x="6284059" y="4221480"/>
            <a:ext cx="463034" cy="463034"/>
          </a:xfrm>
          <a:prstGeom prst="roundRect">
            <a:avLst>
              <a:gd name="adj" fmla="val 18671"/>
            </a:avLst>
          </a:prstGeom>
          <a:solidFill>
            <a:srgbClr val="E8E8E3"/>
          </a:solidFill>
          <a:ln w="7620">
            <a:solidFill>
              <a:srgbClr val="CECEC9"/>
            </a:solidFill>
            <a:prstDash val="solid"/>
          </a:ln>
        </p:spPr>
      </p:sp>
      <p:sp>
        <p:nvSpPr>
          <p:cNvPr id="13" name="Text 9"/>
          <p:cNvSpPr/>
          <p:nvPr/>
        </p:nvSpPr>
        <p:spPr>
          <a:xfrm>
            <a:off x="6429315" y="4298633"/>
            <a:ext cx="172522" cy="308729"/>
          </a:xfrm>
          <a:prstGeom prst="rect">
            <a:avLst/>
          </a:prstGeom>
          <a:noFill/>
          <a:ln/>
        </p:spPr>
        <p:txBody>
          <a:bodyPr wrap="none" lIns="0" tIns="0" rIns="0" bIns="0" rtlCol="0" anchor="t"/>
          <a:lstStyle/>
          <a:p>
            <a:pPr marL="0" indent="0" algn="ctr">
              <a:lnSpc>
                <a:spcPts val="2400"/>
              </a:lnSpc>
              <a:buNone/>
            </a:pPr>
            <a:r>
              <a:rPr lang="en-US" sz="2400" dirty="0">
                <a:solidFill>
                  <a:srgbClr val="272525"/>
                </a:solidFill>
                <a:latin typeface="Gelasio" pitchFamily="34" charset="0"/>
                <a:ea typeface="Gelasio" pitchFamily="34" charset="-122"/>
                <a:cs typeface="Gelasio" pitchFamily="34" charset="-120"/>
              </a:rPr>
              <a:t>2</a:t>
            </a:r>
            <a:endParaRPr lang="en-US" sz="2400" dirty="0"/>
          </a:p>
        </p:txBody>
      </p:sp>
      <p:sp>
        <p:nvSpPr>
          <p:cNvPr id="14" name="Text 10"/>
          <p:cNvSpPr/>
          <p:nvPr/>
        </p:nvSpPr>
        <p:spPr>
          <a:xfrm>
            <a:off x="7647623" y="4195763"/>
            <a:ext cx="2573060" cy="321588"/>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1990s</a:t>
            </a:r>
            <a:endParaRPr lang="en-US" sz="2000" dirty="0"/>
          </a:p>
        </p:txBody>
      </p:sp>
      <p:sp>
        <p:nvSpPr>
          <p:cNvPr id="15" name="Text 11"/>
          <p:cNvSpPr/>
          <p:nvPr/>
        </p:nvSpPr>
        <p:spPr>
          <a:xfrm>
            <a:off x="7647623" y="4640818"/>
            <a:ext cx="6262330" cy="658654"/>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The first consumer-oriented VR headsets and AR applications started to emerge, laying the foundation for the technologies we know today.</a:t>
            </a:r>
            <a:endParaRPr lang="en-US" sz="1600" dirty="0"/>
          </a:p>
        </p:txBody>
      </p:sp>
      <p:sp>
        <p:nvSpPr>
          <p:cNvPr id="16" name="Shape 12"/>
          <p:cNvSpPr/>
          <p:nvPr/>
        </p:nvSpPr>
        <p:spPr>
          <a:xfrm>
            <a:off x="6724233" y="6162437"/>
            <a:ext cx="720447" cy="22860"/>
          </a:xfrm>
          <a:prstGeom prst="roundRect">
            <a:avLst>
              <a:gd name="adj" fmla="val 378194"/>
            </a:avLst>
          </a:prstGeom>
          <a:solidFill>
            <a:srgbClr val="CECEC9"/>
          </a:solidFill>
          <a:ln/>
        </p:spPr>
      </p:sp>
      <p:sp>
        <p:nvSpPr>
          <p:cNvPr id="17" name="Shape 13"/>
          <p:cNvSpPr/>
          <p:nvPr/>
        </p:nvSpPr>
        <p:spPr>
          <a:xfrm>
            <a:off x="6284059" y="5942409"/>
            <a:ext cx="463034" cy="463034"/>
          </a:xfrm>
          <a:prstGeom prst="roundRect">
            <a:avLst>
              <a:gd name="adj" fmla="val 18671"/>
            </a:avLst>
          </a:prstGeom>
          <a:solidFill>
            <a:srgbClr val="E8E8E3"/>
          </a:solidFill>
          <a:ln w="7620">
            <a:solidFill>
              <a:srgbClr val="CECEC9"/>
            </a:solidFill>
            <a:prstDash val="solid"/>
          </a:ln>
        </p:spPr>
      </p:sp>
      <p:sp>
        <p:nvSpPr>
          <p:cNvPr id="18" name="Text 14"/>
          <p:cNvSpPr/>
          <p:nvPr/>
        </p:nvSpPr>
        <p:spPr>
          <a:xfrm>
            <a:off x="6430387" y="6019562"/>
            <a:ext cx="170378" cy="308729"/>
          </a:xfrm>
          <a:prstGeom prst="rect">
            <a:avLst/>
          </a:prstGeom>
          <a:noFill/>
          <a:ln/>
        </p:spPr>
        <p:txBody>
          <a:bodyPr wrap="none" lIns="0" tIns="0" rIns="0" bIns="0" rtlCol="0" anchor="t"/>
          <a:lstStyle/>
          <a:p>
            <a:pPr marL="0" indent="0" algn="ctr">
              <a:lnSpc>
                <a:spcPts val="2400"/>
              </a:lnSpc>
              <a:buNone/>
            </a:pPr>
            <a:r>
              <a:rPr lang="en-US" sz="2400" dirty="0">
                <a:solidFill>
                  <a:srgbClr val="272525"/>
                </a:solidFill>
                <a:latin typeface="Gelasio" pitchFamily="34" charset="0"/>
                <a:ea typeface="Gelasio" pitchFamily="34" charset="-122"/>
                <a:cs typeface="Gelasio" pitchFamily="34" charset="-120"/>
              </a:rPr>
              <a:t>3</a:t>
            </a:r>
            <a:endParaRPr lang="en-US" sz="2400" dirty="0"/>
          </a:p>
        </p:txBody>
      </p:sp>
      <p:sp>
        <p:nvSpPr>
          <p:cNvPr id="19" name="Text 15"/>
          <p:cNvSpPr/>
          <p:nvPr/>
        </p:nvSpPr>
        <p:spPr>
          <a:xfrm>
            <a:off x="7647623" y="5916692"/>
            <a:ext cx="2573060" cy="321588"/>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2010s</a:t>
            </a:r>
            <a:endParaRPr lang="en-US" sz="2000" dirty="0"/>
          </a:p>
        </p:txBody>
      </p:sp>
      <p:sp>
        <p:nvSpPr>
          <p:cNvPr id="20" name="Text 16"/>
          <p:cNvSpPr/>
          <p:nvPr/>
        </p:nvSpPr>
        <p:spPr>
          <a:xfrm>
            <a:off x="7647623" y="6361748"/>
            <a:ext cx="6262330" cy="987981"/>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Advancements in hardware, software, and processing power have led to a rapid expansion of AR and VR, with widespread adoption across various industries.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58366" y="2810232"/>
            <a:ext cx="4969669" cy="2609136"/>
          </a:xfrm>
          <a:prstGeom prst="rect">
            <a:avLst/>
          </a:prstGeom>
        </p:spPr>
      </p:pic>
      <p:sp>
        <p:nvSpPr>
          <p:cNvPr id="4" name="Text 0"/>
          <p:cNvSpPr/>
          <p:nvPr/>
        </p:nvSpPr>
        <p:spPr>
          <a:xfrm>
            <a:off x="6209705" y="1005126"/>
            <a:ext cx="7194233" cy="645914"/>
          </a:xfrm>
          <a:prstGeom prst="rect">
            <a:avLst/>
          </a:prstGeom>
          <a:noFill/>
          <a:ln/>
        </p:spPr>
        <p:txBody>
          <a:bodyPr wrap="none" lIns="0" tIns="0" rIns="0" bIns="0" rtlCol="0" anchor="t"/>
          <a:lstStyle/>
          <a:p>
            <a:pPr marL="0" indent="0">
              <a:lnSpc>
                <a:spcPts val="5050"/>
              </a:lnSpc>
              <a:buNone/>
            </a:pPr>
            <a:r>
              <a:rPr lang="en-US" sz="4050" dirty="0">
                <a:solidFill>
                  <a:srgbClr val="312F2B"/>
                </a:solidFill>
                <a:latin typeface="Gelasio" pitchFamily="34" charset="0"/>
                <a:ea typeface="Gelasio" pitchFamily="34" charset="-122"/>
                <a:cs typeface="Gelasio" pitchFamily="34" charset="-120"/>
              </a:rPr>
              <a:t>How Augmented Reality Works</a:t>
            </a:r>
            <a:endParaRPr lang="en-US" sz="4050" dirty="0"/>
          </a:p>
        </p:txBody>
      </p:sp>
      <p:sp>
        <p:nvSpPr>
          <p:cNvPr id="5" name="Shape 1"/>
          <p:cNvSpPr/>
          <p:nvPr/>
        </p:nvSpPr>
        <p:spPr>
          <a:xfrm>
            <a:off x="6209705" y="1960959"/>
            <a:ext cx="3745468" cy="2528411"/>
          </a:xfrm>
          <a:prstGeom prst="roundRect">
            <a:avLst>
              <a:gd name="adj" fmla="val 3433"/>
            </a:avLst>
          </a:prstGeom>
          <a:solidFill>
            <a:srgbClr val="E8E8E3"/>
          </a:solidFill>
          <a:ln w="7620">
            <a:solidFill>
              <a:srgbClr val="CECEC9"/>
            </a:solidFill>
            <a:prstDash val="solid"/>
          </a:ln>
        </p:spPr>
      </p:sp>
      <p:sp>
        <p:nvSpPr>
          <p:cNvPr id="6" name="Text 2"/>
          <p:cNvSpPr/>
          <p:nvPr/>
        </p:nvSpPr>
        <p:spPr>
          <a:xfrm>
            <a:off x="6423898" y="2175153"/>
            <a:ext cx="2591157" cy="322898"/>
          </a:xfrm>
          <a:prstGeom prst="rect">
            <a:avLst/>
          </a:prstGeom>
          <a:noFill/>
          <a:ln/>
        </p:spPr>
        <p:txBody>
          <a:bodyPr wrap="none" lIns="0" tIns="0" rIns="0" bIns="0" rtlCol="0" anchor="t"/>
          <a:lstStyle/>
          <a:p>
            <a:pPr marL="0" indent="0">
              <a:lnSpc>
                <a:spcPts val="2500"/>
              </a:lnSpc>
              <a:buNone/>
            </a:pPr>
            <a:r>
              <a:rPr lang="en-US" sz="2000" dirty="0">
                <a:solidFill>
                  <a:srgbClr val="272525"/>
                </a:solidFill>
                <a:latin typeface="Gelasio" pitchFamily="34" charset="0"/>
                <a:ea typeface="Gelasio" pitchFamily="34" charset="-122"/>
                <a:cs typeface="Gelasio" pitchFamily="34" charset="-120"/>
              </a:rPr>
              <a:t>Tracking and Mapping</a:t>
            </a:r>
            <a:endParaRPr lang="en-US" sz="2000" dirty="0"/>
          </a:p>
        </p:txBody>
      </p:sp>
      <p:sp>
        <p:nvSpPr>
          <p:cNvPr id="7" name="Text 3"/>
          <p:cNvSpPr/>
          <p:nvPr/>
        </p:nvSpPr>
        <p:spPr>
          <a:xfrm>
            <a:off x="6423898" y="2621994"/>
            <a:ext cx="3317081" cy="1653183"/>
          </a:xfrm>
          <a:prstGeom prst="rect">
            <a:avLst/>
          </a:prstGeom>
          <a:noFill/>
          <a:ln/>
        </p:spPr>
        <p:txBody>
          <a:bodyPr wrap="square" lIns="0" tIns="0" rIns="0" bIns="0" rtlCol="0" anchor="t"/>
          <a:lstStyle/>
          <a:p>
            <a:pPr marL="0" indent="0">
              <a:lnSpc>
                <a:spcPts val="2600"/>
              </a:lnSpc>
              <a:buNone/>
            </a:pPr>
            <a:r>
              <a:rPr lang="en-US" sz="1600" dirty="0">
                <a:solidFill>
                  <a:srgbClr val="272525"/>
                </a:solidFill>
                <a:latin typeface="Lato" pitchFamily="34" charset="0"/>
                <a:ea typeface="Lato" pitchFamily="34" charset="-122"/>
                <a:cs typeface="Lato" pitchFamily="34" charset="-120"/>
              </a:rPr>
              <a:t>AR systems use sensors and cameras to detect the environment and track the user's movements, allowing digital content to be seamlessly integrated.</a:t>
            </a:r>
            <a:endParaRPr lang="en-US" sz="1600" dirty="0"/>
          </a:p>
        </p:txBody>
      </p:sp>
      <p:sp>
        <p:nvSpPr>
          <p:cNvPr id="8" name="Shape 4"/>
          <p:cNvSpPr/>
          <p:nvPr/>
        </p:nvSpPr>
        <p:spPr>
          <a:xfrm>
            <a:off x="10161746" y="1960959"/>
            <a:ext cx="3745468" cy="2528411"/>
          </a:xfrm>
          <a:prstGeom prst="roundRect">
            <a:avLst>
              <a:gd name="adj" fmla="val 3433"/>
            </a:avLst>
          </a:prstGeom>
          <a:solidFill>
            <a:srgbClr val="E8E8E3"/>
          </a:solidFill>
          <a:ln w="7620">
            <a:solidFill>
              <a:srgbClr val="CECEC9"/>
            </a:solidFill>
            <a:prstDash val="solid"/>
          </a:ln>
        </p:spPr>
      </p:sp>
      <p:sp>
        <p:nvSpPr>
          <p:cNvPr id="9" name="Text 5"/>
          <p:cNvSpPr/>
          <p:nvPr/>
        </p:nvSpPr>
        <p:spPr>
          <a:xfrm>
            <a:off x="10375940" y="2175153"/>
            <a:ext cx="2612231" cy="322898"/>
          </a:xfrm>
          <a:prstGeom prst="rect">
            <a:avLst/>
          </a:prstGeom>
          <a:noFill/>
          <a:ln/>
        </p:spPr>
        <p:txBody>
          <a:bodyPr wrap="none" lIns="0" tIns="0" rIns="0" bIns="0" rtlCol="0" anchor="t"/>
          <a:lstStyle/>
          <a:p>
            <a:pPr marL="0" indent="0">
              <a:lnSpc>
                <a:spcPts val="2500"/>
              </a:lnSpc>
              <a:buNone/>
            </a:pPr>
            <a:r>
              <a:rPr lang="en-US" sz="2000" dirty="0">
                <a:solidFill>
                  <a:srgbClr val="272525"/>
                </a:solidFill>
                <a:latin typeface="Gelasio" pitchFamily="34" charset="0"/>
                <a:ea typeface="Gelasio" pitchFamily="34" charset="-122"/>
                <a:cs typeface="Gelasio" pitchFamily="34" charset="-120"/>
              </a:rPr>
              <a:t>Rendering and Display</a:t>
            </a:r>
            <a:endParaRPr lang="en-US" sz="2000" dirty="0"/>
          </a:p>
        </p:txBody>
      </p:sp>
      <p:sp>
        <p:nvSpPr>
          <p:cNvPr id="10" name="Text 6"/>
          <p:cNvSpPr/>
          <p:nvPr/>
        </p:nvSpPr>
        <p:spPr>
          <a:xfrm>
            <a:off x="10375940" y="2621994"/>
            <a:ext cx="3317081" cy="1322546"/>
          </a:xfrm>
          <a:prstGeom prst="rect">
            <a:avLst/>
          </a:prstGeom>
          <a:noFill/>
          <a:ln/>
        </p:spPr>
        <p:txBody>
          <a:bodyPr wrap="square" lIns="0" tIns="0" rIns="0" bIns="0" rtlCol="0" anchor="t"/>
          <a:lstStyle/>
          <a:p>
            <a:pPr marL="0" indent="0">
              <a:lnSpc>
                <a:spcPts val="2600"/>
              </a:lnSpc>
              <a:buNone/>
            </a:pPr>
            <a:r>
              <a:rPr lang="en-US" sz="1600" dirty="0">
                <a:solidFill>
                  <a:srgbClr val="272525"/>
                </a:solidFill>
                <a:latin typeface="Lato" pitchFamily="34" charset="0"/>
                <a:ea typeface="Lato" pitchFamily="34" charset="-122"/>
                <a:cs typeface="Lato" pitchFamily="34" charset="-120"/>
              </a:rPr>
              <a:t>Digital objects and information are rendered and displayed in the user's view, either through a smartphone, tablet, or specialized AR glasses.</a:t>
            </a:r>
            <a:endParaRPr lang="en-US" sz="1600" dirty="0"/>
          </a:p>
        </p:txBody>
      </p:sp>
      <p:sp>
        <p:nvSpPr>
          <p:cNvPr id="11" name="Shape 7"/>
          <p:cNvSpPr/>
          <p:nvPr/>
        </p:nvSpPr>
        <p:spPr>
          <a:xfrm>
            <a:off x="6209705" y="4695944"/>
            <a:ext cx="3745468" cy="2528411"/>
          </a:xfrm>
          <a:prstGeom prst="roundRect">
            <a:avLst>
              <a:gd name="adj" fmla="val 3433"/>
            </a:avLst>
          </a:prstGeom>
          <a:solidFill>
            <a:srgbClr val="E8E8E3"/>
          </a:solidFill>
          <a:ln w="7620">
            <a:solidFill>
              <a:srgbClr val="CECEC9"/>
            </a:solidFill>
            <a:prstDash val="solid"/>
          </a:ln>
        </p:spPr>
      </p:sp>
      <p:sp>
        <p:nvSpPr>
          <p:cNvPr id="12" name="Text 8"/>
          <p:cNvSpPr/>
          <p:nvPr/>
        </p:nvSpPr>
        <p:spPr>
          <a:xfrm>
            <a:off x="6423898" y="4910138"/>
            <a:ext cx="3266003" cy="322898"/>
          </a:xfrm>
          <a:prstGeom prst="rect">
            <a:avLst/>
          </a:prstGeom>
          <a:noFill/>
          <a:ln/>
        </p:spPr>
        <p:txBody>
          <a:bodyPr wrap="none" lIns="0" tIns="0" rIns="0" bIns="0" rtlCol="0" anchor="t"/>
          <a:lstStyle/>
          <a:p>
            <a:pPr marL="0" indent="0">
              <a:lnSpc>
                <a:spcPts val="2500"/>
              </a:lnSpc>
              <a:buNone/>
            </a:pPr>
            <a:r>
              <a:rPr lang="en-US" sz="2000" dirty="0">
                <a:solidFill>
                  <a:srgbClr val="272525"/>
                </a:solidFill>
                <a:latin typeface="Gelasio" pitchFamily="34" charset="0"/>
                <a:ea typeface="Gelasio" pitchFamily="34" charset="-122"/>
                <a:cs typeface="Gelasio" pitchFamily="34" charset="-120"/>
              </a:rPr>
              <a:t>Interaction and Engagement</a:t>
            </a:r>
            <a:endParaRPr lang="en-US" sz="2000" dirty="0"/>
          </a:p>
        </p:txBody>
      </p:sp>
      <p:sp>
        <p:nvSpPr>
          <p:cNvPr id="13" name="Text 9"/>
          <p:cNvSpPr/>
          <p:nvPr/>
        </p:nvSpPr>
        <p:spPr>
          <a:xfrm>
            <a:off x="6423898" y="5356979"/>
            <a:ext cx="3317081" cy="1322546"/>
          </a:xfrm>
          <a:prstGeom prst="rect">
            <a:avLst/>
          </a:prstGeom>
          <a:noFill/>
          <a:ln/>
        </p:spPr>
        <p:txBody>
          <a:bodyPr wrap="square" lIns="0" tIns="0" rIns="0" bIns="0" rtlCol="0" anchor="t"/>
          <a:lstStyle/>
          <a:p>
            <a:pPr marL="0" indent="0">
              <a:lnSpc>
                <a:spcPts val="2600"/>
              </a:lnSpc>
              <a:buNone/>
            </a:pPr>
            <a:r>
              <a:rPr lang="en-US" sz="1600" dirty="0">
                <a:solidFill>
                  <a:srgbClr val="272525"/>
                </a:solidFill>
                <a:latin typeface="Lato" pitchFamily="34" charset="0"/>
                <a:ea typeface="Lato" pitchFamily="34" charset="-122"/>
                <a:cs typeface="Lato" pitchFamily="34" charset="-120"/>
              </a:rPr>
              <a:t>Users can interact with the AR content using touch, voice, or gestures, creating a more immersive and engaging experience.</a:t>
            </a:r>
            <a:endParaRPr lang="en-US" sz="1600" dirty="0"/>
          </a:p>
        </p:txBody>
      </p:sp>
      <p:sp>
        <p:nvSpPr>
          <p:cNvPr id="14" name="Shape 10"/>
          <p:cNvSpPr/>
          <p:nvPr/>
        </p:nvSpPr>
        <p:spPr>
          <a:xfrm>
            <a:off x="10161746" y="4695944"/>
            <a:ext cx="3745468" cy="2528411"/>
          </a:xfrm>
          <a:prstGeom prst="roundRect">
            <a:avLst>
              <a:gd name="adj" fmla="val 3433"/>
            </a:avLst>
          </a:prstGeom>
          <a:solidFill>
            <a:srgbClr val="E8E8E3"/>
          </a:solidFill>
          <a:ln w="7620">
            <a:solidFill>
              <a:srgbClr val="CECEC9"/>
            </a:solidFill>
            <a:prstDash val="solid"/>
          </a:ln>
        </p:spPr>
      </p:sp>
      <p:sp>
        <p:nvSpPr>
          <p:cNvPr id="15" name="Text 11"/>
          <p:cNvSpPr/>
          <p:nvPr/>
        </p:nvSpPr>
        <p:spPr>
          <a:xfrm>
            <a:off x="10375940" y="4910138"/>
            <a:ext cx="2583418" cy="322898"/>
          </a:xfrm>
          <a:prstGeom prst="rect">
            <a:avLst/>
          </a:prstGeom>
          <a:noFill/>
          <a:ln/>
        </p:spPr>
        <p:txBody>
          <a:bodyPr wrap="none" lIns="0" tIns="0" rIns="0" bIns="0" rtlCol="0" anchor="t"/>
          <a:lstStyle/>
          <a:p>
            <a:pPr marL="0" indent="0">
              <a:lnSpc>
                <a:spcPts val="2500"/>
              </a:lnSpc>
              <a:buNone/>
            </a:pPr>
            <a:r>
              <a:rPr lang="en-US" sz="2000" dirty="0">
                <a:solidFill>
                  <a:srgbClr val="272525"/>
                </a:solidFill>
                <a:latin typeface="Gelasio" pitchFamily="34" charset="0"/>
                <a:ea typeface="Gelasio" pitchFamily="34" charset="-122"/>
                <a:cs typeface="Gelasio" pitchFamily="34" charset="-120"/>
              </a:rPr>
              <a:t>Contextual Awareness</a:t>
            </a:r>
            <a:endParaRPr lang="en-US" sz="2000" dirty="0"/>
          </a:p>
        </p:txBody>
      </p:sp>
      <p:sp>
        <p:nvSpPr>
          <p:cNvPr id="16" name="Text 12"/>
          <p:cNvSpPr/>
          <p:nvPr/>
        </p:nvSpPr>
        <p:spPr>
          <a:xfrm>
            <a:off x="10375940" y="5356979"/>
            <a:ext cx="3317081" cy="1653183"/>
          </a:xfrm>
          <a:prstGeom prst="rect">
            <a:avLst/>
          </a:prstGeom>
          <a:noFill/>
          <a:ln/>
        </p:spPr>
        <p:txBody>
          <a:bodyPr wrap="square" lIns="0" tIns="0" rIns="0" bIns="0" rtlCol="0" anchor="t"/>
          <a:lstStyle/>
          <a:p>
            <a:pPr marL="0" indent="0">
              <a:lnSpc>
                <a:spcPts val="2600"/>
              </a:lnSpc>
              <a:buNone/>
            </a:pPr>
            <a:r>
              <a:rPr lang="en-US" sz="1600" dirty="0">
                <a:solidFill>
                  <a:srgbClr val="272525"/>
                </a:solidFill>
                <a:latin typeface="Lato" pitchFamily="34" charset="0"/>
                <a:ea typeface="Lato" pitchFamily="34" charset="-122"/>
                <a:cs typeface="Lato" pitchFamily="34" charset="-120"/>
              </a:rPr>
              <a:t>AR systems can use location data, object recognition, and other sensors to provide relevant and personalized digital information to the user.</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77058"/>
            <a:ext cx="6742628" cy="708779"/>
          </a:xfrm>
          <a:prstGeom prst="rect">
            <a:avLst/>
          </a:prstGeom>
          <a:noFill/>
          <a:ln/>
        </p:spPr>
        <p:txBody>
          <a:bodyPr wrap="none" lIns="0" tIns="0" rIns="0" bIns="0" rtlCol="0" anchor="t"/>
          <a:lstStyle/>
          <a:p>
            <a:pPr marL="0" indent="0">
              <a:lnSpc>
                <a:spcPts val="5550"/>
              </a:lnSpc>
              <a:buNone/>
            </a:pPr>
            <a:r>
              <a:rPr lang="en-US" sz="4450" dirty="0">
                <a:solidFill>
                  <a:srgbClr val="312F2B"/>
                </a:solidFill>
                <a:latin typeface="Gelasio" pitchFamily="34" charset="0"/>
                <a:ea typeface="Gelasio" pitchFamily="34" charset="-122"/>
                <a:cs typeface="Gelasio" pitchFamily="34" charset="-120"/>
              </a:rPr>
              <a:t>How Virtual Reality Works</a:t>
            </a:r>
            <a:endParaRPr lang="en-US" sz="4450" dirty="0"/>
          </a:p>
        </p:txBody>
      </p:sp>
      <p:sp>
        <p:nvSpPr>
          <p:cNvPr id="3" name="Text 1"/>
          <p:cNvSpPr/>
          <p:nvPr/>
        </p:nvSpPr>
        <p:spPr>
          <a:xfrm>
            <a:off x="793790" y="3452813"/>
            <a:ext cx="3056692" cy="354330"/>
          </a:xfrm>
          <a:prstGeom prst="rect">
            <a:avLst/>
          </a:prstGeom>
          <a:noFill/>
          <a:ln/>
        </p:spPr>
        <p:txBody>
          <a:bodyPr wrap="none" lIns="0" tIns="0" rIns="0" bIns="0" rtlCol="0" anchor="t"/>
          <a:lstStyle/>
          <a:p>
            <a:pPr marL="0" indent="0">
              <a:lnSpc>
                <a:spcPts val="2750"/>
              </a:lnSpc>
              <a:buNone/>
            </a:pPr>
            <a:r>
              <a:rPr lang="en-US" sz="2200" dirty="0">
                <a:solidFill>
                  <a:srgbClr val="312F2B"/>
                </a:solidFill>
                <a:latin typeface="Gelasio" pitchFamily="34" charset="0"/>
                <a:ea typeface="Gelasio" pitchFamily="34" charset="-122"/>
                <a:cs typeface="Gelasio" pitchFamily="34" charset="-120"/>
              </a:rPr>
              <a:t>Head-Mounted Displays</a:t>
            </a:r>
            <a:endParaRPr lang="en-US" sz="2200" dirty="0"/>
          </a:p>
        </p:txBody>
      </p:sp>
      <p:sp>
        <p:nvSpPr>
          <p:cNvPr id="4" name="Text 2"/>
          <p:cNvSpPr/>
          <p:nvPr/>
        </p:nvSpPr>
        <p:spPr>
          <a:xfrm>
            <a:off x="793790" y="403395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VR headsets use specialized displays, lenses, and sensors to create a fully immersive, 360-degree virtual environment for the user.</a:t>
            </a:r>
            <a:endParaRPr lang="en-US" sz="1750" dirty="0"/>
          </a:p>
        </p:txBody>
      </p:sp>
      <p:sp>
        <p:nvSpPr>
          <p:cNvPr id="5" name="Text 3"/>
          <p:cNvSpPr/>
          <p:nvPr/>
        </p:nvSpPr>
        <p:spPr>
          <a:xfrm>
            <a:off x="5332928"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12F2B"/>
                </a:solidFill>
                <a:latin typeface="Gelasio" pitchFamily="34" charset="0"/>
                <a:ea typeface="Gelasio" pitchFamily="34" charset="-122"/>
                <a:cs typeface="Gelasio" pitchFamily="34" charset="-120"/>
              </a:rPr>
              <a:t>Motion Tracking</a:t>
            </a:r>
            <a:endParaRPr lang="en-US" sz="2200" dirty="0"/>
          </a:p>
        </p:txBody>
      </p:sp>
      <p:sp>
        <p:nvSpPr>
          <p:cNvPr id="6" name="Text 4"/>
          <p:cNvSpPr/>
          <p:nvPr/>
        </p:nvSpPr>
        <p:spPr>
          <a:xfrm>
            <a:off x="5332928" y="403395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VR systems use a variety of sensors to track the user's head, body, and hand movements, allowing for natural interaction with the virtual world.</a:t>
            </a:r>
            <a:endParaRPr lang="en-US" sz="1750" dirty="0"/>
          </a:p>
        </p:txBody>
      </p:sp>
      <p:sp>
        <p:nvSpPr>
          <p:cNvPr id="7" name="Text 5"/>
          <p:cNvSpPr/>
          <p:nvPr/>
        </p:nvSpPr>
        <p:spPr>
          <a:xfrm>
            <a:off x="9872067"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12F2B"/>
                </a:solidFill>
                <a:latin typeface="Gelasio" pitchFamily="34" charset="0"/>
                <a:ea typeface="Gelasio" pitchFamily="34" charset="-122"/>
                <a:cs typeface="Gelasio" pitchFamily="34" charset="-120"/>
              </a:rPr>
              <a:t>Spatial Audio</a:t>
            </a:r>
            <a:endParaRPr lang="en-US" sz="2200" dirty="0"/>
          </a:p>
        </p:txBody>
      </p:sp>
      <p:sp>
        <p:nvSpPr>
          <p:cNvPr id="8" name="Text 6"/>
          <p:cNvSpPr/>
          <p:nvPr/>
        </p:nvSpPr>
        <p:spPr>
          <a:xfrm>
            <a:off x="9872067" y="403395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Surround sound and spatial audio technologies create a realistic and immersive auditory experience, further enhancing the sense of presence in the virtual environment.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862"/>
          </a:xfrm>
          <a:prstGeom prst="rect">
            <a:avLst/>
          </a:prstGeom>
        </p:spPr>
      </p:pic>
      <p:pic>
        <p:nvPicPr>
          <p:cNvPr id="3" name="Image 1" descr="preencoded.png"/>
          <p:cNvPicPr>
            <a:picLocks noChangeAspect="1"/>
          </p:cNvPicPr>
          <p:nvPr/>
        </p:nvPicPr>
        <p:blipFill>
          <a:blip r:embed="rId4"/>
          <a:stretch>
            <a:fillRect/>
          </a:stretch>
        </p:blipFill>
        <p:spPr>
          <a:xfrm>
            <a:off x="10081260" y="3102412"/>
            <a:ext cx="3611880" cy="2026920"/>
          </a:xfrm>
          <a:prstGeom prst="rect">
            <a:avLst/>
          </a:prstGeom>
        </p:spPr>
      </p:pic>
      <p:sp>
        <p:nvSpPr>
          <p:cNvPr id="4" name="Text 0"/>
          <p:cNvSpPr/>
          <p:nvPr/>
        </p:nvSpPr>
        <p:spPr>
          <a:xfrm>
            <a:off x="713661" y="560665"/>
            <a:ext cx="7716679" cy="1274445"/>
          </a:xfrm>
          <a:prstGeom prst="rect">
            <a:avLst/>
          </a:prstGeom>
          <a:noFill/>
          <a:ln/>
        </p:spPr>
        <p:txBody>
          <a:bodyPr wrap="square" lIns="0" tIns="0" rIns="0" bIns="0" rtlCol="0" anchor="t"/>
          <a:lstStyle/>
          <a:p>
            <a:pPr marL="0" indent="0">
              <a:lnSpc>
                <a:spcPts val="5000"/>
              </a:lnSpc>
              <a:buNone/>
            </a:pPr>
            <a:r>
              <a:rPr lang="en-US" sz="4000" dirty="0">
                <a:solidFill>
                  <a:srgbClr val="312F2B"/>
                </a:solidFill>
                <a:latin typeface="Gelasio" pitchFamily="34" charset="0"/>
                <a:ea typeface="Gelasio" pitchFamily="34" charset="-122"/>
                <a:cs typeface="Gelasio" pitchFamily="34" charset="-120"/>
              </a:rPr>
              <a:t>Applications of AR and VR in Various Industries</a:t>
            </a:r>
            <a:endParaRPr lang="en-US" sz="4000" dirty="0"/>
          </a:p>
        </p:txBody>
      </p:sp>
      <p:pic>
        <p:nvPicPr>
          <p:cNvPr id="5" name="Image 2" descr="preencoded.png"/>
          <p:cNvPicPr>
            <a:picLocks noChangeAspect="1"/>
          </p:cNvPicPr>
          <p:nvPr/>
        </p:nvPicPr>
        <p:blipFill>
          <a:blip r:embed="rId5"/>
          <a:stretch>
            <a:fillRect/>
          </a:stretch>
        </p:blipFill>
        <p:spPr>
          <a:xfrm>
            <a:off x="713661" y="2140863"/>
            <a:ext cx="509707" cy="509707"/>
          </a:xfrm>
          <a:prstGeom prst="rect">
            <a:avLst/>
          </a:prstGeom>
        </p:spPr>
      </p:pic>
      <p:sp>
        <p:nvSpPr>
          <p:cNvPr id="6" name="Text 1"/>
          <p:cNvSpPr/>
          <p:nvPr/>
        </p:nvSpPr>
        <p:spPr>
          <a:xfrm>
            <a:off x="713661" y="2854404"/>
            <a:ext cx="2548890" cy="318611"/>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Gaming</a:t>
            </a:r>
            <a:endParaRPr lang="en-US" sz="2000" dirty="0"/>
          </a:p>
        </p:txBody>
      </p:sp>
      <p:sp>
        <p:nvSpPr>
          <p:cNvPr id="7" name="Text 2"/>
          <p:cNvSpPr/>
          <p:nvPr/>
        </p:nvSpPr>
        <p:spPr>
          <a:xfrm>
            <a:off x="713661" y="3295293"/>
            <a:ext cx="3705463" cy="978694"/>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AR and VR have transformed the gaming industry, offering more immersive and interactive experiences.</a:t>
            </a:r>
            <a:endParaRPr lang="en-US" sz="1600" dirty="0"/>
          </a:p>
        </p:txBody>
      </p:sp>
      <p:pic>
        <p:nvPicPr>
          <p:cNvPr id="8" name="Image 3" descr="preencoded.png"/>
          <p:cNvPicPr>
            <a:picLocks noChangeAspect="1"/>
          </p:cNvPicPr>
          <p:nvPr/>
        </p:nvPicPr>
        <p:blipFill>
          <a:blip r:embed="rId6"/>
          <a:stretch>
            <a:fillRect/>
          </a:stretch>
        </p:blipFill>
        <p:spPr>
          <a:xfrm>
            <a:off x="4724876" y="2140863"/>
            <a:ext cx="509707" cy="509707"/>
          </a:xfrm>
          <a:prstGeom prst="rect">
            <a:avLst/>
          </a:prstGeom>
        </p:spPr>
      </p:pic>
      <p:sp>
        <p:nvSpPr>
          <p:cNvPr id="9" name="Text 3"/>
          <p:cNvSpPr/>
          <p:nvPr/>
        </p:nvSpPr>
        <p:spPr>
          <a:xfrm>
            <a:off x="4724876" y="2854404"/>
            <a:ext cx="2548890" cy="318611"/>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Education</a:t>
            </a:r>
            <a:endParaRPr lang="en-US" sz="2000" dirty="0"/>
          </a:p>
        </p:txBody>
      </p:sp>
      <p:sp>
        <p:nvSpPr>
          <p:cNvPr id="10" name="Text 4"/>
          <p:cNvSpPr/>
          <p:nvPr/>
        </p:nvSpPr>
        <p:spPr>
          <a:xfrm>
            <a:off x="4724876" y="3295293"/>
            <a:ext cx="3705463" cy="1304925"/>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These technologies are revolutionizing the way students learn, by providing interactive and engaging educational content.</a:t>
            </a:r>
            <a:endParaRPr lang="en-US" sz="1600" dirty="0"/>
          </a:p>
        </p:txBody>
      </p:sp>
      <p:pic>
        <p:nvPicPr>
          <p:cNvPr id="11" name="Image 4" descr="preencoded.png"/>
          <p:cNvPicPr>
            <a:picLocks noChangeAspect="1"/>
          </p:cNvPicPr>
          <p:nvPr/>
        </p:nvPicPr>
        <p:blipFill>
          <a:blip r:embed="rId7"/>
          <a:stretch>
            <a:fillRect/>
          </a:stretch>
        </p:blipFill>
        <p:spPr>
          <a:xfrm>
            <a:off x="713661" y="5211842"/>
            <a:ext cx="509707" cy="509707"/>
          </a:xfrm>
          <a:prstGeom prst="rect">
            <a:avLst/>
          </a:prstGeom>
        </p:spPr>
      </p:pic>
      <p:sp>
        <p:nvSpPr>
          <p:cNvPr id="12" name="Text 5"/>
          <p:cNvSpPr/>
          <p:nvPr/>
        </p:nvSpPr>
        <p:spPr>
          <a:xfrm>
            <a:off x="713661" y="5925383"/>
            <a:ext cx="2548890" cy="318611"/>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Healthcare</a:t>
            </a:r>
            <a:endParaRPr lang="en-US" sz="2000" dirty="0"/>
          </a:p>
        </p:txBody>
      </p:sp>
      <p:sp>
        <p:nvSpPr>
          <p:cNvPr id="13" name="Text 6"/>
          <p:cNvSpPr/>
          <p:nvPr/>
        </p:nvSpPr>
        <p:spPr>
          <a:xfrm>
            <a:off x="713661" y="6366272"/>
            <a:ext cx="3705463" cy="978694"/>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AR and VR are being used for medical training, patient rehabilitation, and even remote surgery.</a:t>
            </a:r>
            <a:endParaRPr lang="en-US" sz="1600" dirty="0"/>
          </a:p>
        </p:txBody>
      </p:sp>
      <p:pic>
        <p:nvPicPr>
          <p:cNvPr id="14" name="Image 5" descr="preencoded.png"/>
          <p:cNvPicPr>
            <a:picLocks noChangeAspect="1"/>
          </p:cNvPicPr>
          <p:nvPr/>
        </p:nvPicPr>
        <p:blipFill>
          <a:blip r:embed="rId8"/>
          <a:stretch>
            <a:fillRect/>
          </a:stretch>
        </p:blipFill>
        <p:spPr>
          <a:xfrm>
            <a:off x="4724876" y="5211842"/>
            <a:ext cx="509707" cy="509707"/>
          </a:xfrm>
          <a:prstGeom prst="rect">
            <a:avLst/>
          </a:prstGeom>
        </p:spPr>
      </p:pic>
      <p:sp>
        <p:nvSpPr>
          <p:cNvPr id="15" name="Text 7"/>
          <p:cNvSpPr/>
          <p:nvPr/>
        </p:nvSpPr>
        <p:spPr>
          <a:xfrm>
            <a:off x="4724876" y="5925383"/>
            <a:ext cx="2548890" cy="318611"/>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Retail</a:t>
            </a:r>
            <a:endParaRPr lang="en-US" sz="2000" dirty="0"/>
          </a:p>
        </p:txBody>
      </p:sp>
      <p:sp>
        <p:nvSpPr>
          <p:cNvPr id="16" name="Text 8"/>
          <p:cNvSpPr/>
          <p:nvPr/>
        </p:nvSpPr>
        <p:spPr>
          <a:xfrm>
            <a:off x="4724876" y="6366272"/>
            <a:ext cx="3705463" cy="1304925"/>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AR and VR are enhancing the shopping experience, allowing customers to virtually try on products or visualize them in their homes.</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83488" y="2270046"/>
            <a:ext cx="4919305" cy="3689509"/>
          </a:xfrm>
          <a:prstGeom prst="rect">
            <a:avLst/>
          </a:prstGeom>
        </p:spPr>
      </p:pic>
      <p:sp>
        <p:nvSpPr>
          <p:cNvPr id="4" name="Text 0"/>
          <p:cNvSpPr/>
          <p:nvPr/>
        </p:nvSpPr>
        <p:spPr>
          <a:xfrm>
            <a:off x="6280190" y="74390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312F2B"/>
                </a:solidFill>
                <a:latin typeface="Gelasio" pitchFamily="34" charset="0"/>
                <a:ea typeface="Gelasio" pitchFamily="34" charset="-122"/>
                <a:cs typeface="Gelasio" pitchFamily="34" charset="-120"/>
              </a:rPr>
              <a:t>Current Market Leaders in the AR and VR Space</a:t>
            </a:r>
            <a:endParaRPr lang="en-US" sz="4450" dirty="0"/>
          </a:p>
        </p:txBody>
      </p:sp>
      <p:sp>
        <p:nvSpPr>
          <p:cNvPr id="5" name="Shape 1"/>
          <p:cNvSpPr/>
          <p:nvPr/>
        </p:nvSpPr>
        <p:spPr>
          <a:xfrm>
            <a:off x="6280190" y="2756773"/>
            <a:ext cx="510302" cy="510302"/>
          </a:xfrm>
          <a:prstGeom prst="roundRect">
            <a:avLst>
              <a:gd name="adj" fmla="val 18669"/>
            </a:avLst>
          </a:prstGeom>
          <a:solidFill>
            <a:srgbClr val="E8E8E3"/>
          </a:solidFill>
          <a:ln w="7620">
            <a:solidFill>
              <a:srgbClr val="CECEC9"/>
            </a:solidFill>
            <a:prstDash val="solid"/>
          </a:ln>
        </p:spPr>
      </p:sp>
      <p:sp>
        <p:nvSpPr>
          <p:cNvPr id="6" name="Text 2"/>
          <p:cNvSpPr/>
          <p:nvPr/>
        </p:nvSpPr>
        <p:spPr>
          <a:xfrm>
            <a:off x="6462236" y="2841784"/>
            <a:ext cx="146209"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1</a:t>
            </a:r>
            <a:endParaRPr lang="en-US" sz="2650" dirty="0"/>
          </a:p>
        </p:txBody>
      </p:sp>
      <p:sp>
        <p:nvSpPr>
          <p:cNvPr id="7" name="Text 3"/>
          <p:cNvSpPr/>
          <p:nvPr/>
        </p:nvSpPr>
        <p:spPr>
          <a:xfrm>
            <a:off x="7017306" y="275677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72525"/>
                </a:solidFill>
                <a:latin typeface="Gelasio" pitchFamily="34" charset="0"/>
                <a:ea typeface="Gelasio" pitchFamily="34" charset="-122"/>
                <a:cs typeface="Gelasio" pitchFamily="34" charset="-120"/>
              </a:rPr>
              <a:t>Meta (Facebook)</a:t>
            </a:r>
            <a:endParaRPr lang="en-US" sz="2200" dirty="0"/>
          </a:p>
        </p:txBody>
      </p:sp>
      <p:sp>
        <p:nvSpPr>
          <p:cNvPr id="8" name="Text 4"/>
          <p:cNvSpPr/>
          <p:nvPr/>
        </p:nvSpPr>
        <p:spPr>
          <a:xfrm>
            <a:off x="7017306" y="3247192"/>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Developing the Oculus line of VR headsets and investing heavily in AR and VR technologies.</a:t>
            </a:r>
            <a:endParaRPr lang="en-US" sz="1750" dirty="0"/>
          </a:p>
        </p:txBody>
      </p:sp>
      <p:sp>
        <p:nvSpPr>
          <p:cNvPr id="9" name="Shape 5"/>
          <p:cNvSpPr/>
          <p:nvPr/>
        </p:nvSpPr>
        <p:spPr>
          <a:xfrm>
            <a:off x="10171867" y="2756773"/>
            <a:ext cx="510302" cy="510302"/>
          </a:xfrm>
          <a:prstGeom prst="roundRect">
            <a:avLst>
              <a:gd name="adj" fmla="val 18669"/>
            </a:avLst>
          </a:prstGeom>
          <a:solidFill>
            <a:srgbClr val="E8E8E3"/>
          </a:solidFill>
          <a:ln w="7620">
            <a:solidFill>
              <a:srgbClr val="CECEC9"/>
            </a:solidFill>
            <a:prstDash val="solid"/>
          </a:ln>
        </p:spPr>
      </p:sp>
      <p:sp>
        <p:nvSpPr>
          <p:cNvPr id="10" name="Text 6"/>
          <p:cNvSpPr/>
          <p:nvPr/>
        </p:nvSpPr>
        <p:spPr>
          <a:xfrm>
            <a:off x="10332006" y="2841784"/>
            <a:ext cx="190024"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2</a:t>
            </a:r>
            <a:endParaRPr lang="en-US" sz="2650" dirty="0"/>
          </a:p>
        </p:txBody>
      </p:sp>
      <p:sp>
        <p:nvSpPr>
          <p:cNvPr id="11" name="Text 7"/>
          <p:cNvSpPr/>
          <p:nvPr/>
        </p:nvSpPr>
        <p:spPr>
          <a:xfrm>
            <a:off x="10908983" y="275677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72525"/>
                </a:solidFill>
                <a:latin typeface="Gelasio" pitchFamily="34" charset="0"/>
                <a:ea typeface="Gelasio" pitchFamily="34" charset="-122"/>
                <a:cs typeface="Gelasio" pitchFamily="34" charset="-120"/>
              </a:rPr>
              <a:t>Apple</a:t>
            </a:r>
            <a:endParaRPr lang="en-US" sz="2200" dirty="0"/>
          </a:p>
        </p:txBody>
      </p:sp>
      <p:sp>
        <p:nvSpPr>
          <p:cNvPr id="12" name="Text 8"/>
          <p:cNvSpPr/>
          <p:nvPr/>
        </p:nvSpPr>
        <p:spPr>
          <a:xfrm>
            <a:off x="10908983" y="3247192"/>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Rumored to be working on an AR/VR headset and integrating AR features into its iOS ecosystem.</a:t>
            </a:r>
            <a:endParaRPr lang="en-US" sz="1750" dirty="0"/>
          </a:p>
        </p:txBody>
      </p:sp>
      <p:sp>
        <p:nvSpPr>
          <p:cNvPr id="13" name="Shape 9"/>
          <p:cNvSpPr/>
          <p:nvPr/>
        </p:nvSpPr>
        <p:spPr>
          <a:xfrm>
            <a:off x="6280190" y="5180767"/>
            <a:ext cx="510302" cy="510302"/>
          </a:xfrm>
          <a:prstGeom prst="roundRect">
            <a:avLst>
              <a:gd name="adj" fmla="val 18669"/>
            </a:avLst>
          </a:prstGeom>
          <a:solidFill>
            <a:srgbClr val="E8E8E3"/>
          </a:solidFill>
          <a:ln w="7620">
            <a:solidFill>
              <a:srgbClr val="CECEC9"/>
            </a:solidFill>
            <a:prstDash val="solid"/>
          </a:ln>
        </p:spPr>
      </p:sp>
      <p:sp>
        <p:nvSpPr>
          <p:cNvPr id="14" name="Text 10"/>
          <p:cNvSpPr/>
          <p:nvPr/>
        </p:nvSpPr>
        <p:spPr>
          <a:xfrm>
            <a:off x="6441400" y="5265777"/>
            <a:ext cx="187762"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3</a:t>
            </a:r>
            <a:endParaRPr lang="en-US" sz="2650" dirty="0"/>
          </a:p>
        </p:txBody>
      </p:sp>
      <p:sp>
        <p:nvSpPr>
          <p:cNvPr id="15" name="Text 11"/>
          <p:cNvSpPr/>
          <p:nvPr/>
        </p:nvSpPr>
        <p:spPr>
          <a:xfrm>
            <a:off x="7017306" y="518076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72525"/>
                </a:solidFill>
                <a:latin typeface="Gelasio" pitchFamily="34" charset="0"/>
                <a:ea typeface="Gelasio" pitchFamily="34" charset="-122"/>
                <a:cs typeface="Gelasio" pitchFamily="34" charset="-120"/>
              </a:rPr>
              <a:t>Microsoft</a:t>
            </a:r>
            <a:endParaRPr lang="en-US" sz="2200" dirty="0"/>
          </a:p>
        </p:txBody>
      </p:sp>
      <p:sp>
        <p:nvSpPr>
          <p:cNvPr id="16" name="Text 12"/>
          <p:cNvSpPr/>
          <p:nvPr/>
        </p:nvSpPr>
        <p:spPr>
          <a:xfrm>
            <a:off x="7017306" y="5671185"/>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Offering the HoloLens AR headset and incorporating AR/VR capabilities into its software and services.</a:t>
            </a:r>
            <a:endParaRPr lang="en-US" sz="1750" dirty="0"/>
          </a:p>
        </p:txBody>
      </p:sp>
      <p:sp>
        <p:nvSpPr>
          <p:cNvPr id="17" name="Shape 13"/>
          <p:cNvSpPr/>
          <p:nvPr/>
        </p:nvSpPr>
        <p:spPr>
          <a:xfrm>
            <a:off x="10171867" y="5180767"/>
            <a:ext cx="510302" cy="510302"/>
          </a:xfrm>
          <a:prstGeom prst="roundRect">
            <a:avLst>
              <a:gd name="adj" fmla="val 18669"/>
            </a:avLst>
          </a:prstGeom>
          <a:solidFill>
            <a:srgbClr val="E8E8E3"/>
          </a:solidFill>
          <a:ln w="7620">
            <a:solidFill>
              <a:srgbClr val="CECEC9"/>
            </a:solidFill>
            <a:prstDash val="solid"/>
          </a:ln>
        </p:spPr>
      </p:sp>
      <p:sp>
        <p:nvSpPr>
          <p:cNvPr id="18" name="Text 14"/>
          <p:cNvSpPr/>
          <p:nvPr/>
        </p:nvSpPr>
        <p:spPr>
          <a:xfrm>
            <a:off x="10330815" y="5265777"/>
            <a:ext cx="192286"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4</a:t>
            </a:r>
            <a:endParaRPr lang="en-US" sz="2650" dirty="0"/>
          </a:p>
        </p:txBody>
      </p:sp>
      <p:sp>
        <p:nvSpPr>
          <p:cNvPr id="19" name="Text 15"/>
          <p:cNvSpPr/>
          <p:nvPr/>
        </p:nvSpPr>
        <p:spPr>
          <a:xfrm>
            <a:off x="10908983" y="518076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72525"/>
                </a:solidFill>
                <a:latin typeface="Gelasio" pitchFamily="34" charset="0"/>
                <a:ea typeface="Gelasio" pitchFamily="34" charset="-122"/>
                <a:cs typeface="Gelasio" pitchFamily="34" charset="-120"/>
              </a:rPr>
              <a:t>Google</a:t>
            </a:r>
            <a:endParaRPr lang="en-US" sz="2200" dirty="0"/>
          </a:p>
        </p:txBody>
      </p:sp>
      <p:sp>
        <p:nvSpPr>
          <p:cNvPr id="20" name="Text 16"/>
          <p:cNvSpPr/>
          <p:nvPr/>
        </p:nvSpPr>
        <p:spPr>
          <a:xfrm>
            <a:off x="10908983" y="5671185"/>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Developing AR platforms like ARCore and experimenting with VR through its Cardboard and Daydream initiatives.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76106" y="1647706"/>
            <a:ext cx="4934188" cy="4934188"/>
          </a:xfrm>
          <a:prstGeom prst="rect">
            <a:avLst/>
          </a:prstGeom>
        </p:spPr>
      </p:pic>
      <p:sp>
        <p:nvSpPr>
          <p:cNvPr id="4" name="Text 0"/>
          <p:cNvSpPr/>
          <p:nvPr/>
        </p:nvSpPr>
        <p:spPr>
          <a:xfrm>
            <a:off x="6259473" y="608290"/>
            <a:ext cx="7597854" cy="1380411"/>
          </a:xfrm>
          <a:prstGeom prst="rect">
            <a:avLst/>
          </a:prstGeom>
          <a:noFill/>
          <a:ln/>
        </p:spPr>
        <p:txBody>
          <a:bodyPr wrap="square" lIns="0" tIns="0" rIns="0" bIns="0" rtlCol="0" anchor="t"/>
          <a:lstStyle/>
          <a:p>
            <a:pPr marL="0" indent="0">
              <a:lnSpc>
                <a:spcPts val="5400"/>
              </a:lnSpc>
              <a:buNone/>
            </a:pPr>
            <a:r>
              <a:rPr lang="en-US" sz="4300" dirty="0">
                <a:solidFill>
                  <a:srgbClr val="312F2B"/>
                </a:solidFill>
                <a:latin typeface="Gelasio" pitchFamily="34" charset="0"/>
                <a:ea typeface="Gelasio" pitchFamily="34" charset="-122"/>
                <a:cs typeface="Gelasio" pitchFamily="34" charset="-120"/>
              </a:rPr>
              <a:t>Challenges and Limitations of AR and VR Technology</a:t>
            </a:r>
            <a:endParaRPr lang="en-US" sz="4300" dirty="0"/>
          </a:p>
        </p:txBody>
      </p:sp>
      <p:pic>
        <p:nvPicPr>
          <p:cNvPr id="5" name="Image 2" descr="preencoded.png"/>
          <p:cNvPicPr>
            <a:picLocks noChangeAspect="1"/>
          </p:cNvPicPr>
          <p:nvPr/>
        </p:nvPicPr>
        <p:blipFill>
          <a:blip r:embed="rId5"/>
          <a:stretch>
            <a:fillRect/>
          </a:stretch>
        </p:blipFill>
        <p:spPr>
          <a:xfrm>
            <a:off x="6259473" y="2319933"/>
            <a:ext cx="1104424" cy="1767126"/>
          </a:xfrm>
          <a:prstGeom prst="rect">
            <a:avLst/>
          </a:prstGeom>
        </p:spPr>
      </p:pic>
      <p:sp>
        <p:nvSpPr>
          <p:cNvPr id="6" name="Text 1"/>
          <p:cNvSpPr/>
          <p:nvPr/>
        </p:nvSpPr>
        <p:spPr>
          <a:xfrm>
            <a:off x="7695128" y="2540794"/>
            <a:ext cx="2761178" cy="345043"/>
          </a:xfrm>
          <a:prstGeom prst="rect">
            <a:avLst/>
          </a:prstGeom>
          <a:noFill/>
          <a:ln/>
        </p:spPr>
        <p:txBody>
          <a:bodyPr wrap="none" lIns="0" tIns="0" rIns="0" bIns="0" rtlCol="0" anchor="t"/>
          <a:lstStyle/>
          <a:p>
            <a:pPr marL="0" indent="0" algn="l">
              <a:lnSpc>
                <a:spcPts val="2700"/>
              </a:lnSpc>
              <a:buNone/>
            </a:pPr>
            <a:r>
              <a:rPr lang="en-US" sz="2150" dirty="0">
                <a:solidFill>
                  <a:srgbClr val="272525"/>
                </a:solidFill>
                <a:latin typeface="Gelasio" pitchFamily="34" charset="0"/>
                <a:ea typeface="Gelasio" pitchFamily="34" charset="-122"/>
                <a:cs typeface="Gelasio" pitchFamily="34" charset="-120"/>
              </a:rPr>
              <a:t>Hardware Limitations</a:t>
            </a:r>
            <a:endParaRPr lang="en-US" sz="2150" dirty="0"/>
          </a:p>
        </p:txBody>
      </p:sp>
      <p:sp>
        <p:nvSpPr>
          <p:cNvPr id="7" name="Text 2"/>
          <p:cNvSpPr/>
          <p:nvPr/>
        </p:nvSpPr>
        <p:spPr>
          <a:xfrm>
            <a:off x="7695128" y="3018353"/>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272525"/>
                </a:solidFill>
                <a:latin typeface="Lato" pitchFamily="34" charset="0"/>
                <a:ea typeface="Lato" pitchFamily="34" charset="-122"/>
                <a:cs typeface="Lato" pitchFamily="34" charset="-120"/>
              </a:rPr>
              <a:t>Current AR and VR headsets can be bulky, heavy, and limited in terms of battery life and processing power.</a:t>
            </a:r>
            <a:endParaRPr lang="en-US" sz="1700" dirty="0"/>
          </a:p>
        </p:txBody>
      </p:sp>
      <p:pic>
        <p:nvPicPr>
          <p:cNvPr id="8" name="Image 3" descr="preencoded.png"/>
          <p:cNvPicPr>
            <a:picLocks noChangeAspect="1"/>
          </p:cNvPicPr>
          <p:nvPr/>
        </p:nvPicPr>
        <p:blipFill>
          <a:blip r:embed="rId6"/>
          <a:stretch>
            <a:fillRect/>
          </a:stretch>
        </p:blipFill>
        <p:spPr>
          <a:xfrm>
            <a:off x="6259473" y="4087058"/>
            <a:ext cx="1104424" cy="1767126"/>
          </a:xfrm>
          <a:prstGeom prst="rect">
            <a:avLst/>
          </a:prstGeom>
        </p:spPr>
      </p:pic>
      <p:sp>
        <p:nvSpPr>
          <p:cNvPr id="9" name="Text 3"/>
          <p:cNvSpPr/>
          <p:nvPr/>
        </p:nvSpPr>
        <p:spPr>
          <a:xfrm>
            <a:off x="7695128" y="4307919"/>
            <a:ext cx="2761178" cy="345043"/>
          </a:xfrm>
          <a:prstGeom prst="rect">
            <a:avLst/>
          </a:prstGeom>
          <a:noFill/>
          <a:ln/>
        </p:spPr>
        <p:txBody>
          <a:bodyPr wrap="none" lIns="0" tIns="0" rIns="0" bIns="0" rtlCol="0" anchor="t"/>
          <a:lstStyle/>
          <a:p>
            <a:pPr marL="0" indent="0" algn="l">
              <a:lnSpc>
                <a:spcPts val="2700"/>
              </a:lnSpc>
              <a:buNone/>
            </a:pPr>
            <a:r>
              <a:rPr lang="en-US" sz="2150" dirty="0">
                <a:solidFill>
                  <a:srgbClr val="272525"/>
                </a:solidFill>
                <a:latin typeface="Gelasio" pitchFamily="34" charset="0"/>
                <a:ea typeface="Gelasio" pitchFamily="34" charset="-122"/>
                <a:cs typeface="Gelasio" pitchFamily="34" charset="-120"/>
              </a:rPr>
              <a:t>Motion Sickness</a:t>
            </a:r>
            <a:endParaRPr lang="en-US" sz="2150" dirty="0"/>
          </a:p>
        </p:txBody>
      </p:sp>
      <p:sp>
        <p:nvSpPr>
          <p:cNvPr id="10" name="Text 4"/>
          <p:cNvSpPr/>
          <p:nvPr/>
        </p:nvSpPr>
        <p:spPr>
          <a:xfrm>
            <a:off x="7695128" y="4785479"/>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272525"/>
                </a:solidFill>
                <a:latin typeface="Lato" pitchFamily="34" charset="0"/>
                <a:ea typeface="Lato" pitchFamily="34" charset="-122"/>
                <a:cs typeface="Lato" pitchFamily="34" charset="-120"/>
              </a:rPr>
              <a:t>Prolonged use of VR headsets can cause motion sickness and disorientation in some users.</a:t>
            </a:r>
            <a:endParaRPr lang="en-US" sz="1700" dirty="0"/>
          </a:p>
        </p:txBody>
      </p:sp>
      <p:pic>
        <p:nvPicPr>
          <p:cNvPr id="11" name="Image 4" descr="preencoded.png"/>
          <p:cNvPicPr>
            <a:picLocks noChangeAspect="1"/>
          </p:cNvPicPr>
          <p:nvPr/>
        </p:nvPicPr>
        <p:blipFill>
          <a:blip r:embed="rId7"/>
          <a:stretch>
            <a:fillRect/>
          </a:stretch>
        </p:blipFill>
        <p:spPr>
          <a:xfrm>
            <a:off x="6259473" y="5854184"/>
            <a:ext cx="1104424" cy="1767126"/>
          </a:xfrm>
          <a:prstGeom prst="rect">
            <a:avLst/>
          </a:prstGeom>
        </p:spPr>
      </p:pic>
      <p:sp>
        <p:nvSpPr>
          <p:cNvPr id="12" name="Text 5"/>
          <p:cNvSpPr/>
          <p:nvPr/>
        </p:nvSpPr>
        <p:spPr>
          <a:xfrm>
            <a:off x="7695128" y="6075045"/>
            <a:ext cx="2761178" cy="345043"/>
          </a:xfrm>
          <a:prstGeom prst="rect">
            <a:avLst/>
          </a:prstGeom>
          <a:noFill/>
          <a:ln/>
        </p:spPr>
        <p:txBody>
          <a:bodyPr wrap="none" lIns="0" tIns="0" rIns="0" bIns="0" rtlCol="0" anchor="t"/>
          <a:lstStyle/>
          <a:p>
            <a:pPr marL="0" indent="0" algn="l">
              <a:lnSpc>
                <a:spcPts val="2700"/>
              </a:lnSpc>
              <a:buNone/>
            </a:pPr>
            <a:r>
              <a:rPr lang="en-US" sz="2150" dirty="0">
                <a:solidFill>
                  <a:srgbClr val="272525"/>
                </a:solidFill>
                <a:latin typeface="Gelasio" pitchFamily="34" charset="0"/>
                <a:ea typeface="Gelasio" pitchFamily="34" charset="-122"/>
                <a:cs typeface="Gelasio" pitchFamily="34" charset="-120"/>
              </a:rPr>
              <a:t>Social Isolation</a:t>
            </a:r>
            <a:endParaRPr lang="en-US" sz="2150" dirty="0"/>
          </a:p>
        </p:txBody>
      </p:sp>
      <p:sp>
        <p:nvSpPr>
          <p:cNvPr id="13" name="Text 6"/>
          <p:cNvSpPr/>
          <p:nvPr/>
        </p:nvSpPr>
        <p:spPr>
          <a:xfrm>
            <a:off x="7695128" y="6552605"/>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272525"/>
                </a:solidFill>
                <a:latin typeface="Lato" pitchFamily="34" charset="0"/>
                <a:ea typeface="Lato" pitchFamily="34" charset="-122"/>
                <a:cs typeface="Lato" pitchFamily="34" charset="-120"/>
              </a:rPr>
              <a:t>Immersive VR experiences can disconnect users from the physical world and social interactions.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88912" y="2944773"/>
            <a:ext cx="4996458" cy="2340054"/>
          </a:xfrm>
          <a:prstGeom prst="rect">
            <a:avLst/>
          </a:prstGeom>
        </p:spPr>
      </p:pic>
      <p:sp>
        <p:nvSpPr>
          <p:cNvPr id="4" name="Text 0"/>
          <p:cNvSpPr/>
          <p:nvPr/>
        </p:nvSpPr>
        <p:spPr>
          <a:xfrm>
            <a:off x="685800" y="652939"/>
            <a:ext cx="7772400" cy="1224677"/>
          </a:xfrm>
          <a:prstGeom prst="rect">
            <a:avLst/>
          </a:prstGeom>
          <a:noFill/>
          <a:ln/>
        </p:spPr>
        <p:txBody>
          <a:bodyPr wrap="square" lIns="0" tIns="0" rIns="0" bIns="0" rtlCol="0" anchor="t"/>
          <a:lstStyle/>
          <a:p>
            <a:pPr marL="0" indent="0">
              <a:lnSpc>
                <a:spcPts val="4800"/>
              </a:lnSpc>
              <a:buNone/>
            </a:pPr>
            <a:r>
              <a:rPr lang="en-US" sz="3850" dirty="0">
                <a:solidFill>
                  <a:srgbClr val="312F2B"/>
                </a:solidFill>
                <a:latin typeface="Gelasio" pitchFamily="34" charset="0"/>
                <a:ea typeface="Gelasio" pitchFamily="34" charset="-122"/>
                <a:cs typeface="Gelasio" pitchFamily="34" charset="-120"/>
              </a:rPr>
              <a:t>Future Prospects and Trends in the AR and VR Market</a:t>
            </a:r>
            <a:endParaRPr lang="en-US" sz="3850" dirty="0"/>
          </a:p>
        </p:txBody>
      </p:sp>
      <p:sp>
        <p:nvSpPr>
          <p:cNvPr id="5" name="Shape 1"/>
          <p:cNvSpPr/>
          <p:nvPr/>
        </p:nvSpPr>
        <p:spPr>
          <a:xfrm>
            <a:off x="685800" y="2171462"/>
            <a:ext cx="7772400" cy="5405199"/>
          </a:xfrm>
          <a:prstGeom prst="roundRect">
            <a:avLst>
              <a:gd name="adj" fmla="val 1523"/>
            </a:avLst>
          </a:prstGeom>
          <a:noFill/>
          <a:ln w="7620">
            <a:solidFill>
              <a:srgbClr val="000000">
                <a:alpha val="8000"/>
              </a:srgbClr>
            </a:solidFill>
            <a:prstDash val="solid"/>
          </a:ln>
        </p:spPr>
      </p:sp>
      <p:sp>
        <p:nvSpPr>
          <p:cNvPr id="6" name="Shape 2"/>
          <p:cNvSpPr/>
          <p:nvPr/>
        </p:nvSpPr>
        <p:spPr>
          <a:xfrm>
            <a:off x="693420" y="2179082"/>
            <a:ext cx="7757160" cy="1504236"/>
          </a:xfrm>
          <a:prstGeom prst="rect">
            <a:avLst/>
          </a:prstGeom>
          <a:solidFill>
            <a:srgbClr val="FFFFFF">
              <a:alpha val="4000"/>
            </a:srgbClr>
          </a:solidFill>
          <a:ln/>
        </p:spPr>
      </p:sp>
      <p:sp>
        <p:nvSpPr>
          <p:cNvPr id="7" name="Text 3"/>
          <p:cNvSpPr/>
          <p:nvPr/>
        </p:nvSpPr>
        <p:spPr>
          <a:xfrm>
            <a:off x="889278" y="2304217"/>
            <a:ext cx="3483054" cy="626983"/>
          </a:xfrm>
          <a:prstGeom prst="rect">
            <a:avLst/>
          </a:prstGeom>
          <a:noFill/>
          <a:ln/>
        </p:spPr>
        <p:txBody>
          <a:bodyPr wrap="square" lIns="0" tIns="0" rIns="0" bIns="0" rtlCol="0" anchor="t"/>
          <a:lstStyle/>
          <a:p>
            <a:pPr marL="0" indent="0">
              <a:lnSpc>
                <a:spcPts val="2450"/>
              </a:lnSpc>
              <a:buNone/>
            </a:pPr>
            <a:r>
              <a:rPr lang="en-US" sz="1500" dirty="0">
                <a:solidFill>
                  <a:srgbClr val="272525"/>
                </a:solidFill>
                <a:latin typeface="Lato" pitchFamily="34" charset="0"/>
                <a:ea typeface="Lato" pitchFamily="34" charset="-122"/>
                <a:cs typeface="Lato" pitchFamily="34" charset="-120"/>
              </a:rPr>
              <a:t>Advancements in Display and Tracking Technology</a:t>
            </a:r>
            <a:endParaRPr lang="en-US" sz="1500" dirty="0"/>
          </a:p>
        </p:txBody>
      </p:sp>
      <p:sp>
        <p:nvSpPr>
          <p:cNvPr id="8" name="Text 4"/>
          <p:cNvSpPr/>
          <p:nvPr/>
        </p:nvSpPr>
        <p:spPr>
          <a:xfrm>
            <a:off x="4771668" y="2304217"/>
            <a:ext cx="3483054" cy="1253966"/>
          </a:xfrm>
          <a:prstGeom prst="rect">
            <a:avLst/>
          </a:prstGeom>
          <a:noFill/>
          <a:ln/>
        </p:spPr>
        <p:txBody>
          <a:bodyPr wrap="square" lIns="0" tIns="0" rIns="0" bIns="0" rtlCol="0" anchor="t"/>
          <a:lstStyle/>
          <a:p>
            <a:pPr marL="0" indent="0">
              <a:lnSpc>
                <a:spcPts val="2450"/>
              </a:lnSpc>
              <a:buNone/>
            </a:pPr>
            <a:r>
              <a:rPr lang="en-US" sz="1500" dirty="0">
                <a:solidFill>
                  <a:srgbClr val="272525"/>
                </a:solidFill>
                <a:latin typeface="Lato" pitchFamily="34" charset="0"/>
                <a:ea typeface="Lato" pitchFamily="34" charset="-122"/>
                <a:cs typeface="Lato" pitchFamily="34" charset="-120"/>
              </a:rPr>
              <a:t>Lighter, more comfortable, and higher-resolution AR/VR headsets with improved motion tracking and sensor accuracy.</a:t>
            </a:r>
            <a:endParaRPr lang="en-US" sz="1500" dirty="0"/>
          </a:p>
        </p:txBody>
      </p:sp>
      <p:sp>
        <p:nvSpPr>
          <p:cNvPr id="9" name="Shape 5"/>
          <p:cNvSpPr/>
          <p:nvPr/>
        </p:nvSpPr>
        <p:spPr>
          <a:xfrm>
            <a:off x="693420" y="3683317"/>
            <a:ext cx="7757160" cy="1190744"/>
          </a:xfrm>
          <a:prstGeom prst="rect">
            <a:avLst/>
          </a:prstGeom>
          <a:solidFill>
            <a:srgbClr val="000000">
              <a:alpha val="4000"/>
            </a:srgbClr>
          </a:solidFill>
          <a:ln/>
        </p:spPr>
      </p:sp>
      <p:sp>
        <p:nvSpPr>
          <p:cNvPr id="10" name="Text 6"/>
          <p:cNvSpPr/>
          <p:nvPr/>
        </p:nvSpPr>
        <p:spPr>
          <a:xfrm>
            <a:off x="889278" y="3808452"/>
            <a:ext cx="3483054" cy="313492"/>
          </a:xfrm>
          <a:prstGeom prst="rect">
            <a:avLst/>
          </a:prstGeom>
          <a:noFill/>
          <a:ln/>
        </p:spPr>
        <p:txBody>
          <a:bodyPr wrap="none" lIns="0" tIns="0" rIns="0" bIns="0" rtlCol="0" anchor="t"/>
          <a:lstStyle/>
          <a:p>
            <a:pPr marL="0" indent="0">
              <a:lnSpc>
                <a:spcPts val="2450"/>
              </a:lnSpc>
              <a:buNone/>
            </a:pPr>
            <a:r>
              <a:rPr lang="en-US" sz="1500" dirty="0">
                <a:solidFill>
                  <a:srgbClr val="272525"/>
                </a:solidFill>
                <a:latin typeface="Lato" pitchFamily="34" charset="0"/>
                <a:ea typeface="Lato" pitchFamily="34" charset="-122"/>
                <a:cs typeface="Lato" pitchFamily="34" charset="-120"/>
              </a:rPr>
              <a:t>Improvements in Spatial Computing</a:t>
            </a:r>
            <a:endParaRPr lang="en-US" sz="1500" dirty="0"/>
          </a:p>
        </p:txBody>
      </p:sp>
      <p:sp>
        <p:nvSpPr>
          <p:cNvPr id="11" name="Text 7"/>
          <p:cNvSpPr/>
          <p:nvPr/>
        </p:nvSpPr>
        <p:spPr>
          <a:xfrm>
            <a:off x="4771668" y="3808452"/>
            <a:ext cx="3483054" cy="940475"/>
          </a:xfrm>
          <a:prstGeom prst="rect">
            <a:avLst/>
          </a:prstGeom>
          <a:noFill/>
          <a:ln/>
        </p:spPr>
        <p:txBody>
          <a:bodyPr wrap="square" lIns="0" tIns="0" rIns="0" bIns="0" rtlCol="0" anchor="t"/>
          <a:lstStyle/>
          <a:p>
            <a:pPr marL="0" indent="0">
              <a:lnSpc>
                <a:spcPts val="2450"/>
              </a:lnSpc>
              <a:buNone/>
            </a:pPr>
            <a:r>
              <a:rPr lang="en-US" sz="1500" dirty="0">
                <a:solidFill>
                  <a:srgbClr val="272525"/>
                </a:solidFill>
                <a:latin typeface="Lato" pitchFamily="34" charset="0"/>
                <a:ea typeface="Lato" pitchFamily="34" charset="-122"/>
                <a:cs typeface="Lato" pitchFamily="34" charset="-120"/>
              </a:rPr>
              <a:t>Enhanced capabilities for AR and VR systems to understand and interact with the physical environment.</a:t>
            </a:r>
            <a:endParaRPr lang="en-US" sz="1500" dirty="0"/>
          </a:p>
        </p:txBody>
      </p:sp>
      <p:sp>
        <p:nvSpPr>
          <p:cNvPr id="12" name="Shape 8"/>
          <p:cNvSpPr/>
          <p:nvPr/>
        </p:nvSpPr>
        <p:spPr>
          <a:xfrm>
            <a:off x="693420" y="4874062"/>
            <a:ext cx="7757160" cy="1190744"/>
          </a:xfrm>
          <a:prstGeom prst="rect">
            <a:avLst/>
          </a:prstGeom>
          <a:solidFill>
            <a:srgbClr val="FFFFFF">
              <a:alpha val="4000"/>
            </a:srgbClr>
          </a:solidFill>
          <a:ln/>
        </p:spPr>
      </p:sp>
      <p:sp>
        <p:nvSpPr>
          <p:cNvPr id="13" name="Text 9"/>
          <p:cNvSpPr/>
          <p:nvPr/>
        </p:nvSpPr>
        <p:spPr>
          <a:xfrm>
            <a:off x="889278" y="4999196"/>
            <a:ext cx="3483054" cy="626983"/>
          </a:xfrm>
          <a:prstGeom prst="rect">
            <a:avLst/>
          </a:prstGeom>
          <a:noFill/>
          <a:ln/>
        </p:spPr>
        <p:txBody>
          <a:bodyPr wrap="square" lIns="0" tIns="0" rIns="0" bIns="0" rtlCol="0" anchor="t"/>
          <a:lstStyle/>
          <a:p>
            <a:pPr marL="0" indent="0">
              <a:lnSpc>
                <a:spcPts val="2450"/>
              </a:lnSpc>
              <a:buNone/>
            </a:pPr>
            <a:r>
              <a:rPr lang="en-US" sz="1500" dirty="0">
                <a:solidFill>
                  <a:srgbClr val="272525"/>
                </a:solidFill>
                <a:latin typeface="Lato" pitchFamily="34" charset="0"/>
                <a:ea typeface="Lato" pitchFamily="34" charset="-122"/>
                <a:cs typeface="Lato" pitchFamily="34" charset="-120"/>
              </a:rPr>
              <a:t>Increased Adoption in Enterprise and Industrial Applications</a:t>
            </a:r>
            <a:endParaRPr lang="en-US" sz="1500" dirty="0"/>
          </a:p>
        </p:txBody>
      </p:sp>
      <p:sp>
        <p:nvSpPr>
          <p:cNvPr id="14" name="Text 10"/>
          <p:cNvSpPr/>
          <p:nvPr/>
        </p:nvSpPr>
        <p:spPr>
          <a:xfrm>
            <a:off x="4771668" y="4999196"/>
            <a:ext cx="3483054" cy="940475"/>
          </a:xfrm>
          <a:prstGeom prst="rect">
            <a:avLst/>
          </a:prstGeom>
          <a:noFill/>
          <a:ln/>
        </p:spPr>
        <p:txBody>
          <a:bodyPr wrap="square" lIns="0" tIns="0" rIns="0" bIns="0" rtlCol="0" anchor="t"/>
          <a:lstStyle/>
          <a:p>
            <a:pPr marL="0" indent="0">
              <a:lnSpc>
                <a:spcPts val="2450"/>
              </a:lnSpc>
              <a:buNone/>
            </a:pPr>
            <a:r>
              <a:rPr lang="en-US" sz="1500" dirty="0">
                <a:solidFill>
                  <a:srgbClr val="272525"/>
                </a:solidFill>
                <a:latin typeface="Lato" pitchFamily="34" charset="0"/>
                <a:ea typeface="Lato" pitchFamily="34" charset="-122"/>
                <a:cs typeface="Lato" pitchFamily="34" charset="-120"/>
              </a:rPr>
              <a:t>AR and VR being widely used for remote collaboration, training, and visualization in various industries.</a:t>
            </a:r>
            <a:endParaRPr lang="en-US" sz="1500" dirty="0"/>
          </a:p>
        </p:txBody>
      </p:sp>
      <p:sp>
        <p:nvSpPr>
          <p:cNvPr id="15" name="Shape 11"/>
          <p:cNvSpPr/>
          <p:nvPr/>
        </p:nvSpPr>
        <p:spPr>
          <a:xfrm>
            <a:off x="693420" y="6064806"/>
            <a:ext cx="7757160" cy="1504236"/>
          </a:xfrm>
          <a:prstGeom prst="rect">
            <a:avLst/>
          </a:prstGeom>
          <a:solidFill>
            <a:srgbClr val="000000">
              <a:alpha val="4000"/>
            </a:srgbClr>
          </a:solidFill>
          <a:ln/>
        </p:spPr>
      </p:sp>
      <p:sp>
        <p:nvSpPr>
          <p:cNvPr id="16" name="Text 12"/>
          <p:cNvSpPr/>
          <p:nvPr/>
        </p:nvSpPr>
        <p:spPr>
          <a:xfrm>
            <a:off x="889278" y="6189940"/>
            <a:ext cx="3483054" cy="626983"/>
          </a:xfrm>
          <a:prstGeom prst="rect">
            <a:avLst/>
          </a:prstGeom>
          <a:noFill/>
          <a:ln/>
        </p:spPr>
        <p:txBody>
          <a:bodyPr wrap="square" lIns="0" tIns="0" rIns="0" bIns="0" rtlCol="0" anchor="t"/>
          <a:lstStyle/>
          <a:p>
            <a:pPr marL="0" indent="0">
              <a:lnSpc>
                <a:spcPts val="2450"/>
              </a:lnSpc>
              <a:buNone/>
            </a:pPr>
            <a:r>
              <a:rPr lang="en-US" sz="1500" dirty="0">
                <a:solidFill>
                  <a:srgbClr val="272525"/>
                </a:solidFill>
                <a:latin typeface="Lato" pitchFamily="34" charset="0"/>
                <a:ea typeface="Lato" pitchFamily="34" charset="-122"/>
                <a:cs typeface="Lato" pitchFamily="34" charset="-120"/>
              </a:rPr>
              <a:t>Convergence with Other Emerging Technologies</a:t>
            </a:r>
            <a:endParaRPr lang="en-US" sz="1500" dirty="0"/>
          </a:p>
        </p:txBody>
      </p:sp>
      <p:sp>
        <p:nvSpPr>
          <p:cNvPr id="17" name="Text 13"/>
          <p:cNvSpPr/>
          <p:nvPr/>
        </p:nvSpPr>
        <p:spPr>
          <a:xfrm>
            <a:off x="4771668" y="6189940"/>
            <a:ext cx="3483054" cy="1253966"/>
          </a:xfrm>
          <a:prstGeom prst="rect">
            <a:avLst/>
          </a:prstGeom>
          <a:noFill/>
          <a:ln/>
        </p:spPr>
        <p:txBody>
          <a:bodyPr wrap="square" lIns="0" tIns="0" rIns="0" bIns="0" rtlCol="0" anchor="t"/>
          <a:lstStyle/>
          <a:p>
            <a:pPr marL="0" indent="0">
              <a:lnSpc>
                <a:spcPts val="2450"/>
              </a:lnSpc>
              <a:buNone/>
            </a:pPr>
            <a:r>
              <a:rPr lang="en-US" sz="1500" dirty="0">
                <a:solidFill>
                  <a:srgbClr val="272525"/>
                </a:solidFill>
                <a:latin typeface="Lato" pitchFamily="34" charset="0"/>
                <a:ea typeface="Lato" pitchFamily="34" charset="-122"/>
                <a:cs typeface="Lato" pitchFamily="34" charset="-120"/>
              </a:rPr>
              <a:t>Integration of AR and VR with artificial intelligence, 5G, cloud computing, and the Internet of Things for more seamless and intelligent experiences.</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TotalTime>
  <Words>697</Words>
  <Application>Microsoft Office PowerPoint</Application>
  <PresentationFormat>Custom</PresentationFormat>
  <Paragraphs>75</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Gelasio</vt:lpstr>
      <vt:lpstr>Lato Bold</vt:lpstr>
      <vt:lpstr>Arial</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Bindu Sree</cp:lastModifiedBy>
  <cp:revision>2</cp:revision>
  <dcterms:created xsi:type="dcterms:W3CDTF">2024-10-18T16:02:55Z</dcterms:created>
  <dcterms:modified xsi:type="dcterms:W3CDTF">2024-10-18T18:09:02Z</dcterms:modified>
</cp:coreProperties>
</file>